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Maven Pro" panose="020B0604020202020204" charset="0"/>
      <p:regular r:id="rId32"/>
      <p:bold r:id="rId33"/>
    </p:embeddedFont>
    <p:embeddedFont>
      <p:font typeface="Nunito" panose="020B0604020202020204" charset="0"/>
      <p:regular r:id="rId34"/>
      <p:bold r:id="rId35"/>
      <p:italic r:id="rId36"/>
      <p:boldItalic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77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2f18fae40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2f18fae40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585b0682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585b0682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09fd220e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09fd220e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58734330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58734330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be1f09c03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be1f09c03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be1f09c03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be1f09c03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2f18fae40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2f18fae40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5b8c7f9e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5b8c7f9e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5b8c7f9e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5b8c7f9e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be1f09c03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6be1f09c03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2f18fae40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2f18fae40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be1f09c03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6be1f09c03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5b8c7f9e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5b8c7f9e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2f18fae40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62f18fae40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2f18fae40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2f18fae40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08bbd4f0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708bbd4f0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bdff448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6bdff448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bdff448b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bdff448b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bdff448b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bdff448b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bdff448b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6bdff448b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658ffa069b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658ffa069b_3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5758ce8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5758ce8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Collector Application and Google Stats.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58ffa069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58ffa069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5890ff3e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5890ff3e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0a0d7cb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0a0d7cb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0a0d7cb7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0a0d7cb7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5758ce3b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5758ce3b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bdce41b6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bdce41b6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esearchgate.net/publication/314938892_Comparing_Speech_Recognition_Systems_Microsoft_API_Google_API_And_CMU_Sphinx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316500" y="978203"/>
            <a:ext cx="4255500" cy="12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PodKnow: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3508650" y="3578650"/>
            <a:ext cx="2521500" cy="13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Harini Booravalli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Christopher Edgecombe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 Hudson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Jamie Weathers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Kun Vincent Yang</a:t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00" y="3061100"/>
            <a:ext cx="2702750" cy="16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3"/>
          <p:cNvSpPr/>
          <p:nvPr/>
        </p:nvSpPr>
        <p:spPr>
          <a:xfrm>
            <a:off x="368925" y="4415350"/>
            <a:ext cx="30777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3"/>
          <p:cNvSpPr txBox="1"/>
          <p:nvPr/>
        </p:nvSpPr>
        <p:spPr>
          <a:xfrm>
            <a:off x="192475" y="4415350"/>
            <a:ext cx="34122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Team Snack Overflow</a:t>
            </a: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2"/>
          <p:cNvSpPr txBox="1">
            <a:spLocks noGrp="1"/>
          </p:cNvSpPr>
          <p:nvPr>
            <p:ph type="title"/>
          </p:nvPr>
        </p:nvSpPr>
        <p:spPr>
          <a:xfrm>
            <a:off x="1303800" y="0"/>
            <a:ext cx="70305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Christopher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T1 - Goals of Machine Learning / Analysis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2"/>
          <p:cNvSpPr txBox="1">
            <a:spLocks noGrp="1"/>
          </p:cNvSpPr>
          <p:nvPr>
            <p:ph type="body" idx="1"/>
          </p:nvPr>
        </p:nvSpPr>
        <p:spPr>
          <a:xfrm>
            <a:off x="1345625" y="719800"/>
            <a:ext cx="7030500" cy="48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overall goal of topic modeling is to find which topics are most prevalent in the podcast so we can get a better idea of the content.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 the case of words, we would like to know which words are most important to a specific topic and what those topics are.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40" name="Google Shape;3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259" y="2404350"/>
            <a:ext cx="3503574" cy="26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"/>
          <p:cNvSpPr txBox="1">
            <a:spLocks noGrp="1"/>
          </p:cNvSpPr>
          <p:nvPr>
            <p:ph type="title"/>
          </p:nvPr>
        </p:nvSpPr>
        <p:spPr>
          <a:xfrm>
            <a:off x="1303800" y="0"/>
            <a:ext cx="70305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Christopher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T2 - Question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3"/>
          <p:cNvSpPr txBox="1">
            <a:spLocks noGrp="1"/>
          </p:cNvSpPr>
          <p:nvPr>
            <p:ph type="body" idx="1"/>
          </p:nvPr>
        </p:nvSpPr>
        <p:spPr>
          <a:xfrm>
            <a:off x="1345625" y="719800"/>
            <a:ext cx="7030500" cy="48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Which topics are seen in the podcast text data when each topic only consist of words?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Project Question: What is the content of the podcasts?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data from these topic models will help us answer the project question. 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"/>
          <p:cNvSpPr txBox="1">
            <a:spLocks noGrp="1"/>
          </p:cNvSpPr>
          <p:nvPr>
            <p:ph type="title"/>
          </p:nvPr>
        </p:nvSpPr>
        <p:spPr>
          <a:xfrm>
            <a:off x="1296725" y="0"/>
            <a:ext cx="70305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Christopher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T3.1 - Describe the Method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4"/>
          <p:cNvSpPr txBox="1">
            <a:spLocks noGrp="1"/>
          </p:cNvSpPr>
          <p:nvPr>
            <p:ph type="body" idx="1"/>
          </p:nvPr>
        </p:nvSpPr>
        <p:spPr>
          <a:xfrm>
            <a:off x="1345625" y="719800"/>
            <a:ext cx="7030500" cy="48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LDA models were created from single words using SciKit. 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Multiple LDA models were created in order to find the optimal number of topics per podcast. 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LDA is originally an unsupervised learning algorithm. However, if we were to implement Labeled LDA for categorization this would become a supervised learning model. 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These models are important for finding the content of each individual podcast. </a:t>
            </a:r>
            <a:endParaRPr sz="14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3" name="Google Shape;3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5" y="3183675"/>
            <a:ext cx="792480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5"/>
          <p:cNvSpPr txBox="1">
            <a:spLocks noGrp="1"/>
          </p:cNvSpPr>
          <p:nvPr>
            <p:ph type="title"/>
          </p:nvPr>
        </p:nvSpPr>
        <p:spPr>
          <a:xfrm>
            <a:off x="1303800" y="0"/>
            <a:ext cx="70305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Christopher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T3.2 - Outcomes/Results (Example: MFCEO Podcast)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5"/>
          <p:cNvSpPr txBox="1">
            <a:spLocks noGrp="1"/>
          </p:cNvSpPr>
          <p:nvPr>
            <p:ph type="body" idx="1"/>
          </p:nvPr>
        </p:nvSpPr>
        <p:spPr>
          <a:xfrm>
            <a:off x="1345625" y="719800"/>
            <a:ext cx="7030500" cy="48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0" name="Google Shape;3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675" y="919750"/>
            <a:ext cx="6974100" cy="41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 txBox="1">
            <a:spLocks noGrp="1"/>
          </p:cNvSpPr>
          <p:nvPr>
            <p:ph type="title"/>
          </p:nvPr>
        </p:nvSpPr>
        <p:spPr>
          <a:xfrm>
            <a:off x="1303800" y="0"/>
            <a:ext cx="70305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Christopher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T3.2 - Outcomes/Results (Example: MFCEO Podcast)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6"/>
          <p:cNvSpPr txBox="1">
            <a:spLocks noGrp="1"/>
          </p:cNvSpPr>
          <p:nvPr>
            <p:ph type="body" idx="1"/>
          </p:nvPr>
        </p:nvSpPr>
        <p:spPr>
          <a:xfrm>
            <a:off x="1345625" y="719800"/>
            <a:ext cx="7030500" cy="48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7" name="Google Shape;3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761" y="863150"/>
            <a:ext cx="6820225" cy="42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7"/>
          <p:cNvSpPr txBox="1">
            <a:spLocks noGrp="1"/>
          </p:cNvSpPr>
          <p:nvPr>
            <p:ph type="title"/>
          </p:nvPr>
        </p:nvSpPr>
        <p:spPr>
          <a:xfrm>
            <a:off x="1303800" y="0"/>
            <a:ext cx="70305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Christopher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T3.2 - Outcomes/Results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7"/>
          <p:cNvSpPr txBox="1">
            <a:spLocks noGrp="1"/>
          </p:cNvSpPr>
          <p:nvPr>
            <p:ph type="body" idx="1"/>
          </p:nvPr>
        </p:nvSpPr>
        <p:spPr>
          <a:xfrm>
            <a:off x="1345625" y="719800"/>
            <a:ext cx="7030500" cy="48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74" name="Google Shape;3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300" y="940575"/>
            <a:ext cx="3908125" cy="24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371" y="1171812"/>
            <a:ext cx="1385325" cy="19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"/>
          <p:cNvSpPr txBox="1">
            <a:spLocks noGrp="1"/>
          </p:cNvSpPr>
          <p:nvPr>
            <p:ph type="title"/>
          </p:nvPr>
        </p:nvSpPr>
        <p:spPr>
          <a:xfrm>
            <a:off x="1303800" y="0"/>
            <a:ext cx="70305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T1 - Establishment of Machine Learning Goals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8"/>
          <p:cNvSpPr txBox="1">
            <a:spLocks noGrp="1"/>
          </p:cNvSpPr>
          <p:nvPr>
            <p:ph type="body" idx="1"/>
          </p:nvPr>
        </p:nvSpPr>
        <p:spPr>
          <a:xfrm>
            <a:off x="1345625" y="719800"/>
            <a:ext cx="7030500" cy="48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Using bigrams, determine topics for given podcasts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Find nuances in topics using bigrams as opposed to using the entire document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2" name="Google Shape;382;p28"/>
          <p:cNvSpPr txBox="1"/>
          <p:nvPr/>
        </p:nvSpPr>
        <p:spPr>
          <a:xfrm>
            <a:off x="149625" y="3576225"/>
            <a:ext cx="41034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9"/>
          <p:cNvSpPr txBox="1">
            <a:spLocks noGrp="1"/>
          </p:cNvSpPr>
          <p:nvPr>
            <p:ph type="title"/>
          </p:nvPr>
        </p:nvSpPr>
        <p:spPr>
          <a:xfrm>
            <a:off x="1303800" y="0"/>
            <a:ext cx="70305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T2 - Formulate the Question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9"/>
          <p:cNvSpPr txBox="1">
            <a:spLocks noGrp="1"/>
          </p:cNvSpPr>
          <p:nvPr>
            <p:ph type="body" idx="1"/>
          </p:nvPr>
        </p:nvSpPr>
        <p:spPr>
          <a:xfrm>
            <a:off x="1345625" y="719800"/>
            <a:ext cx="7030500" cy="48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How do Gensim LDA models built from bigrams compare to models built using the entire document?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Answering this question will provide greater insight into topics discussed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9" name="Google Shape;389;p29"/>
          <p:cNvSpPr txBox="1"/>
          <p:nvPr/>
        </p:nvSpPr>
        <p:spPr>
          <a:xfrm>
            <a:off x="149625" y="3576225"/>
            <a:ext cx="41034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0"/>
          <p:cNvSpPr txBox="1">
            <a:spLocks noGrp="1"/>
          </p:cNvSpPr>
          <p:nvPr>
            <p:ph type="title"/>
          </p:nvPr>
        </p:nvSpPr>
        <p:spPr>
          <a:xfrm>
            <a:off x="1303800" y="0"/>
            <a:ext cx="70305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 3.1 - Describe the Method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0"/>
          <p:cNvSpPr txBox="1">
            <a:spLocks noGrp="1"/>
          </p:cNvSpPr>
          <p:nvPr>
            <p:ph type="body" idx="1"/>
          </p:nvPr>
        </p:nvSpPr>
        <p:spPr>
          <a:xfrm>
            <a:off x="1345625" y="719800"/>
            <a:ext cx="7030500" cy="48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Determined topics from bigrams using Gensim LDA models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Answered the question by comparing and contrasting results from bigram models between results from the entire document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6" name="Google Shape;396;p30"/>
          <p:cNvSpPr txBox="1"/>
          <p:nvPr/>
        </p:nvSpPr>
        <p:spPr>
          <a:xfrm>
            <a:off x="149625" y="3576225"/>
            <a:ext cx="41034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 txBox="1">
            <a:spLocks noGrp="1"/>
          </p:cNvSpPr>
          <p:nvPr>
            <p:ph type="title"/>
          </p:nvPr>
        </p:nvSpPr>
        <p:spPr>
          <a:xfrm>
            <a:off x="1303800" y="0"/>
            <a:ext cx="70305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 3.2 - Description of the results/outcomes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1"/>
          <p:cNvSpPr txBox="1">
            <a:spLocks noGrp="1"/>
          </p:cNvSpPr>
          <p:nvPr>
            <p:ph type="body" idx="1"/>
          </p:nvPr>
        </p:nvSpPr>
        <p:spPr>
          <a:xfrm>
            <a:off x="1345625" y="719800"/>
            <a:ext cx="7030500" cy="48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Many topics generated from bigrams appear to be independent from single word topics, although many bigram models provide greater clarity into a topic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Google Shape;403;p31"/>
          <p:cNvSpPr txBox="1"/>
          <p:nvPr/>
        </p:nvSpPr>
        <p:spPr>
          <a:xfrm>
            <a:off x="149625" y="3576225"/>
            <a:ext cx="41034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1253625" y="0"/>
            <a:ext cx="70305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Breakdown</a:t>
            </a:r>
            <a:endParaRPr/>
          </a:p>
        </p:txBody>
      </p:sp>
      <p:sp>
        <p:nvSpPr>
          <p:cNvPr id="287" name="Google Shape;287;p14"/>
          <p:cNvSpPr txBox="1">
            <a:spLocks noGrp="1"/>
          </p:cNvSpPr>
          <p:nvPr>
            <p:ph type="body" idx="1"/>
          </p:nvPr>
        </p:nvSpPr>
        <p:spPr>
          <a:xfrm>
            <a:off x="1253625" y="644675"/>
            <a:ext cx="70305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Harini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LSA model applied on single words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LSA visualization 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Christopher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Topic modeling using LDA for single words.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Visualization of LDA Model (Words)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SciKit implementation for LDA model visualization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Jeremy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Topic modeling using Gensim LDA with bigrams 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Comparing single words topics to bigram results</a:t>
            </a:r>
            <a:endParaRPr sz="1400"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2"/>
          <p:cNvSpPr txBox="1">
            <a:spLocks noGrp="1"/>
          </p:cNvSpPr>
          <p:nvPr>
            <p:ph type="title"/>
          </p:nvPr>
        </p:nvSpPr>
        <p:spPr>
          <a:xfrm>
            <a:off x="1303800" y="0"/>
            <a:ext cx="70305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 3.2 - Description of the results/outcomes (MFCEO podcast)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2"/>
          <p:cNvSpPr txBox="1">
            <a:spLocks noGrp="1"/>
          </p:cNvSpPr>
          <p:nvPr>
            <p:ph type="body" idx="1"/>
          </p:nvPr>
        </p:nvSpPr>
        <p:spPr>
          <a:xfrm>
            <a:off x="1345625" y="719800"/>
            <a:ext cx="7030500" cy="48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" name="Google Shape;410;p32"/>
          <p:cNvSpPr txBox="1"/>
          <p:nvPr/>
        </p:nvSpPr>
        <p:spPr>
          <a:xfrm>
            <a:off x="149625" y="3576225"/>
            <a:ext cx="41034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1" name="Google Shape;411;p32"/>
          <p:cNvPicPr preferRelativeResize="0"/>
          <p:nvPr/>
        </p:nvPicPr>
        <p:blipFill rotWithShape="1">
          <a:blip r:embed="rId3">
            <a:alphaModFix/>
          </a:blip>
          <a:srcRect t="2040" b="-2039"/>
          <a:stretch/>
        </p:blipFill>
        <p:spPr>
          <a:xfrm>
            <a:off x="271600" y="850825"/>
            <a:ext cx="4663925" cy="4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497" y="785312"/>
            <a:ext cx="4285503" cy="431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1303800" y="0"/>
            <a:ext cx="70305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 3.2 - Description of the results/outcomes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3"/>
          <p:cNvSpPr txBox="1">
            <a:spLocks noGrp="1"/>
          </p:cNvSpPr>
          <p:nvPr>
            <p:ph type="body" idx="1"/>
          </p:nvPr>
        </p:nvSpPr>
        <p:spPr>
          <a:xfrm>
            <a:off x="1345625" y="719800"/>
            <a:ext cx="7030500" cy="48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9" name="Google Shape;419;p33"/>
          <p:cNvSpPr txBox="1"/>
          <p:nvPr/>
        </p:nvSpPr>
        <p:spPr>
          <a:xfrm>
            <a:off x="149625" y="3576225"/>
            <a:ext cx="41034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0" name="Google Shape;4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138" y="3719300"/>
            <a:ext cx="53435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963" y="3033288"/>
            <a:ext cx="3895725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5613" y="1166325"/>
            <a:ext cx="580072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5488" y="1802313"/>
            <a:ext cx="5076825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4"/>
          <p:cNvSpPr txBox="1">
            <a:spLocks noGrp="1"/>
          </p:cNvSpPr>
          <p:nvPr>
            <p:ph type="title"/>
          </p:nvPr>
        </p:nvSpPr>
        <p:spPr>
          <a:xfrm>
            <a:off x="1303800" y="0"/>
            <a:ext cx="70305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Jamie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Predicting Confidence Scores based on Word Count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4"/>
          <p:cNvSpPr txBox="1">
            <a:spLocks noGrp="1"/>
          </p:cNvSpPr>
          <p:nvPr>
            <p:ph type="body" idx="1"/>
          </p:nvPr>
        </p:nvSpPr>
        <p:spPr>
          <a:xfrm>
            <a:off x="1103975" y="761525"/>
            <a:ext cx="61305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Previously, we noticed that while skimming parts of our data set, lower confidence scores were associated with transcripts of a lower word count and higher confidence scores were associated with a higher word count.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Question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we predict the confidence score of a transcription based on the word count?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want to make sure our transcription results are reliable as possible, so transcripts with a lower confidence score are bothersome.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Despite that Google's Speech Recognition is the best out there we want to know about its limitations.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(Google SR WER = 9%, beating Microsoft Speech's 18% and Sphinx's horrible 37%)</a:t>
            </a:r>
            <a:endParaRPr/>
          </a:p>
        </p:txBody>
      </p:sp>
      <p:pic>
        <p:nvPicPr>
          <p:cNvPr id="430" name="Google Shape;4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775" y="776288"/>
            <a:ext cx="1514475" cy="3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4"/>
          <p:cNvSpPr/>
          <p:nvPr/>
        </p:nvSpPr>
        <p:spPr>
          <a:xfrm>
            <a:off x="7269780" y="3011853"/>
            <a:ext cx="1903750" cy="228025"/>
          </a:xfrm>
          <a:custGeom>
            <a:avLst/>
            <a:gdLst/>
            <a:ahLst/>
            <a:cxnLst/>
            <a:rect l="l" t="t" r="r" b="b"/>
            <a:pathLst>
              <a:path w="76150" h="9121" extrusionOk="0">
                <a:moveTo>
                  <a:pt x="49850" y="1319"/>
                </a:moveTo>
                <a:cubicBezTo>
                  <a:pt x="38587" y="93"/>
                  <a:pt x="14166" y="-521"/>
                  <a:pt x="7029" y="650"/>
                </a:cubicBezTo>
                <a:cubicBezTo>
                  <a:pt x="-108" y="1821"/>
                  <a:pt x="-4234" y="7118"/>
                  <a:pt x="7029" y="8344"/>
                </a:cubicBezTo>
                <a:cubicBezTo>
                  <a:pt x="18292" y="9571"/>
                  <a:pt x="67469" y="9180"/>
                  <a:pt x="74606" y="8009"/>
                </a:cubicBezTo>
                <a:cubicBezTo>
                  <a:pt x="81743" y="6838"/>
                  <a:pt x="61113" y="2546"/>
                  <a:pt x="49850" y="1319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2" name="Google Shape;432;p34"/>
          <p:cNvSpPr/>
          <p:nvPr/>
        </p:nvSpPr>
        <p:spPr>
          <a:xfrm>
            <a:off x="7067818" y="2073633"/>
            <a:ext cx="2039450" cy="211175"/>
          </a:xfrm>
          <a:custGeom>
            <a:avLst/>
            <a:gdLst/>
            <a:ahLst/>
            <a:cxnLst/>
            <a:rect l="l" t="t" r="r" b="b"/>
            <a:pathLst>
              <a:path w="81578" h="8447" extrusionOk="0">
                <a:moveTo>
                  <a:pt x="73239" y="1046"/>
                </a:moveTo>
                <a:cubicBezTo>
                  <a:pt x="62311" y="-69"/>
                  <a:pt x="18821" y="-404"/>
                  <a:pt x="8004" y="711"/>
                </a:cubicBezTo>
                <a:cubicBezTo>
                  <a:pt x="-2813" y="1826"/>
                  <a:pt x="-2589" y="6621"/>
                  <a:pt x="8339" y="7736"/>
                </a:cubicBezTo>
                <a:cubicBezTo>
                  <a:pt x="19267" y="8851"/>
                  <a:pt x="62756" y="8517"/>
                  <a:pt x="73573" y="7402"/>
                </a:cubicBezTo>
                <a:cubicBezTo>
                  <a:pt x="84390" y="6287"/>
                  <a:pt x="84167" y="2161"/>
                  <a:pt x="73239" y="1046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3" name="Google Shape;433;p34"/>
          <p:cNvSpPr/>
          <p:nvPr/>
        </p:nvSpPr>
        <p:spPr>
          <a:xfrm>
            <a:off x="7039812" y="728305"/>
            <a:ext cx="2135850" cy="231450"/>
          </a:xfrm>
          <a:custGeom>
            <a:avLst/>
            <a:gdLst/>
            <a:ahLst/>
            <a:cxnLst/>
            <a:rect l="l" t="t" r="r" b="b"/>
            <a:pathLst>
              <a:path w="85434" h="9258" extrusionOk="0">
                <a:moveTo>
                  <a:pt x="75029" y="1333"/>
                </a:moveTo>
                <a:cubicBezTo>
                  <a:pt x="63543" y="162"/>
                  <a:pt x="20667" y="-562"/>
                  <a:pt x="9460" y="664"/>
                </a:cubicBezTo>
                <a:cubicBezTo>
                  <a:pt x="-1747" y="1891"/>
                  <a:pt x="-3699" y="7521"/>
                  <a:pt x="7787" y="8692"/>
                </a:cubicBezTo>
                <a:cubicBezTo>
                  <a:pt x="19273" y="9863"/>
                  <a:pt x="67167" y="8916"/>
                  <a:pt x="78374" y="7689"/>
                </a:cubicBezTo>
                <a:cubicBezTo>
                  <a:pt x="89581" y="6463"/>
                  <a:pt x="86515" y="2504"/>
                  <a:pt x="75029" y="1333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4" name="Google Shape;434;p34"/>
          <p:cNvSpPr txBox="1"/>
          <p:nvPr/>
        </p:nvSpPr>
        <p:spPr>
          <a:xfrm>
            <a:off x="160975" y="4709825"/>
            <a:ext cx="71088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https://www.researchgate.net/publication/314938892_Comparing_Speech_Recognition_Systems_Microsoft_API_Google_API_And_CMU_Sphinx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5"/>
          <p:cNvSpPr txBox="1">
            <a:spLocks noGrp="1"/>
          </p:cNvSpPr>
          <p:nvPr>
            <p:ph type="title"/>
          </p:nvPr>
        </p:nvSpPr>
        <p:spPr>
          <a:xfrm>
            <a:off x="1303800" y="0"/>
            <a:ext cx="70305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Jamie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Training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5"/>
          <p:cNvSpPr txBox="1"/>
          <p:nvPr/>
        </p:nvSpPr>
        <p:spPr>
          <a:xfrm>
            <a:off x="1421900" y="920525"/>
            <a:ext cx="6841200" cy="13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Procedure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There's roughly 2200 samples of transcript data.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We use 80% of the results as training data, and 20% as testing data.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Train our data using random forest regression.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1" name="Google Shape;441;p35"/>
          <p:cNvSpPr txBox="1"/>
          <p:nvPr/>
        </p:nvSpPr>
        <p:spPr>
          <a:xfrm>
            <a:off x="5001450" y="2434300"/>
            <a:ext cx="3470700" cy="18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Plot of results from 1 to 1600.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Note the high occurrences of transcripts with low word count and a high confidence score (1, ~0.99)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42" name="Google Shape;4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575" y="2233625"/>
            <a:ext cx="380047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5"/>
          <p:cNvSpPr txBox="1"/>
          <p:nvPr/>
        </p:nvSpPr>
        <p:spPr>
          <a:xfrm>
            <a:off x="2383913" y="4595825"/>
            <a:ext cx="10938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Wordcount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4" name="Google Shape;444;p35"/>
          <p:cNvSpPr txBox="1"/>
          <p:nvPr/>
        </p:nvSpPr>
        <p:spPr>
          <a:xfrm rot="-5400000">
            <a:off x="451750" y="3181600"/>
            <a:ext cx="10119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ConfScore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6"/>
          <p:cNvSpPr txBox="1">
            <a:spLocks noGrp="1"/>
          </p:cNvSpPr>
          <p:nvPr>
            <p:ph type="title"/>
          </p:nvPr>
        </p:nvSpPr>
        <p:spPr>
          <a:xfrm>
            <a:off x="1303800" y="0"/>
            <a:ext cx="70305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Jamie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Testing using Random Forest Regression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6"/>
          <p:cNvSpPr txBox="1">
            <a:spLocks noGrp="1"/>
          </p:cNvSpPr>
          <p:nvPr>
            <p:ph type="body" idx="1"/>
          </p:nvPr>
        </p:nvSpPr>
        <p:spPr>
          <a:xfrm>
            <a:off x="5729050" y="719700"/>
            <a:ext cx="3278400" cy="43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Overall trend appears to reflect actual model, where transcripts with a higher word count have a higher score.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Fortunately many transcripts have a high word count.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Hard to predict confidence scores lower than 0.80 from word count (lack of data).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Can't predict that low word counts can also have very high confidence scores (Different methodology needed).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51" name="Google Shape;4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725" y="821925"/>
            <a:ext cx="4393775" cy="27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6"/>
          <p:cNvSpPr txBox="1"/>
          <p:nvPr/>
        </p:nvSpPr>
        <p:spPr>
          <a:xfrm>
            <a:off x="1597525" y="3764075"/>
            <a:ext cx="38640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Results of a trained random forest model, with the word counts of 400 samples used as testing data.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3" name="Google Shape;453;p36"/>
          <p:cNvSpPr txBox="1"/>
          <p:nvPr/>
        </p:nvSpPr>
        <p:spPr>
          <a:xfrm>
            <a:off x="2914700" y="3410375"/>
            <a:ext cx="10938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Wordcount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4" name="Google Shape;454;p36"/>
          <p:cNvSpPr txBox="1"/>
          <p:nvPr/>
        </p:nvSpPr>
        <p:spPr>
          <a:xfrm rot="-5400000">
            <a:off x="752850" y="2003250"/>
            <a:ext cx="10119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ConfScore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1150800" y="4625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Vincent</a:t>
            </a:r>
            <a:endParaRPr/>
          </a:p>
        </p:txBody>
      </p:sp>
      <p:sp>
        <p:nvSpPr>
          <p:cNvPr id="460" name="Google Shape;460;p37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Find out if a given topic with in 200 podcasts is whether a trendy word, based on the topic occurrence.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Tools: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Used linear regression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Vincent</a:t>
            </a:r>
            <a:endParaRPr/>
          </a:p>
        </p:txBody>
      </p:sp>
      <p:sp>
        <p:nvSpPr>
          <p:cNvPr id="466" name="Google Shape;466;p38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1.Count each occurrence of each topic.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2.Sorted the data based on occurrence, labeled top 10% of the topics as trendy topic, with classification 0=non trendy, 1= trendy.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3.Added new features, occurrence, trendy, and ascii to the data set.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4.Shuffled the data set.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5. Trained the model with 80 20 split, using linear regression.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Vincent</a:t>
            </a:r>
            <a:endParaRPr/>
          </a:p>
        </p:txBody>
      </p:sp>
      <p:sp>
        <p:nvSpPr>
          <p:cNvPr id="472" name="Google Shape;472;p3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73" name="Google Shape;4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125" y="1814500"/>
            <a:ext cx="4523900" cy="322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Vincent</a:t>
            </a:r>
            <a:endParaRPr/>
          </a:p>
        </p:txBody>
      </p:sp>
      <p:sp>
        <p:nvSpPr>
          <p:cNvPr id="479" name="Google Shape;479;p40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80" name="Google Shape;4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497" y="1636697"/>
            <a:ext cx="4342875" cy="32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Breakdown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Vincent</a:t>
            </a:r>
            <a:endParaRPr sz="14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Find out if a given topic with in 200 podcasts is whether a trendy word, based on the topic occurrence.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Jamie 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Random forest regression on association between word count and confidence scores of transcripts.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>
            <a:spLocks noGrp="1"/>
          </p:cNvSpPr>
          <p:nvPr>
            <p:ph type="title"/>
          </p:nvPr>
        </p:nvSpPr>
        <p:spPr>
          <a:xfrm>
            <a:off x="160725" y="0"/>
            <a:ext cx="81735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Harini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Using LSA for topic modelling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6"/>
          <p:cNvSpPr txBox="1">
            <a:spLocks noGrp="1"/>
          </p:cNvSpPr>
          <p:nvPr>
            <p:ph type="body" idx="1"/>
          </p:nvPr>
        </p:nvSpPr>
        <p:spPr>
          <a:xfrm>
            <a:off x="113750" y="765825"/>
            <a:ext cx="7997700" cy="41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Goal </a:t>
            </a:r>
            <a:r>
              <a:rPr lang="en"/>
              <a:t>:- To perform topic modelling on the podcast data 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Machine Learning Model Used</a:t>
            </a:r>
            <a:r>
              <a:rPr lang="en"/>
              <a:t> :- Latent Semantic Analysis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Results:</a:t>
            </a:r>
            <a:r>
              <a:rPr lang="en"/>
              <a:t>- 160 topics were discovered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Latent Semantic Analysis (LSA)</a:t>
            </a:r>
            <a:r>
              <a:rPr lang="en"/>
              <a:t> is a framework for analyzing text using matrices.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Find relationships between documents and terms within documents.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scikit learn , a  Python library for doing machine learning, feature selection, etc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simple way to add structure to text is to use a document-term matrix.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Once we have the document term matrix, we apply lsa(Combination of Countvectorizer/Tf-IDF +SVD)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result gives us the topics 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>
            <a:spLocks noGrp="1"/>
          </p:cNvSpPr>
          <p:nvPr>
            <p:ph type="title"/>
          </p:nvPr>
        </p:nvSpPr>
        <p:spPr>
          <a:xfrm>
            <a:off x="402725" y="0"/>
            <a:ext cx="79317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Harini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LSA Model 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7"/>
          <p:cNvSpPr txBox="1">
            <a:spLocks noGrp="1"/>
          </p:cNvSpPr>
          <p:nvPr>
            <p:ph type="body" idx="1"/>
          </p:nvPr>
        </p:nvSpPr>
        <p:spPr>
          <a:xfrm>
            <a:off x="0" y="719800"/>
            <a:ext cx="9057000" cy="48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Doc term matrix  dimensions 193*7990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Each row represents a document. Each column represents a word.Each entry equals the number of times the word appears in the document.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Note: order and proximity of words in documents is NOT accounted for. Called a "bag of words" representation.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06" name="Google Shape;3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3" y="866350"/>
            <a:ext cx="8618526" cy="26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>
            <a:spLocks noGrp="1"/>
          </p:cNvSpPr>
          <p:nvPr>
            <p:ph type="title"/>
          </p:nvPr>
        </p:nvSpPr>
        <p:spPr>
          <a:xfrm>
            <a:off x="420875" y="1921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Harini: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SVD on the results of LSA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2" name="Google Shape;312;p18"/>
          <p:cNvSpPr txBox="1">
            <a:spLocks noGrp="1"/>
          </p:cNvSpPr>
          <p:nvPr>
            <p:ph type="body" idx="1"/>
          </p:nvPr>
        </p:nvSpPr>
        <p:spPr>
          <a:xfrm>
            <a:off x="70075" y="1015200"/>
            <a:ext cx="8264100" cy="3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we have received the document term matrix, we apply the LSA model on it 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this case we are using a countvectorizer. Based on the coherence scores given below 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Chosen the number of topics to be 160.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Hence our resulting will matrix is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193*160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193 documents * 160 Topics(LSA components)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Each LSA component is a linear combination of words.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3" name="Google Shape;3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150" y="1969000"/>
            <a:ext cx="4388775" cy="27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>
            <a:spLocks noGrp="1"/>
          </p:cNvSpPr>
          <p:nvPr>
            <p:ph type="title"/>
          </p:nvPr>
        </p:nvSpPr>
        <p:spPr>
          <a:xfrm>
            <a:off x="28030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Harini: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Results of LSA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9"/>
          <p:cNvSpPr txBox="1">
            <a:spLocks noGrp="1"/>
          </p:cNvSpPr>
          <p:nvPr>
            <p:ph type="body" idx="1"/>
          </p:nvPr>
        </p:nvSpPr>
        <p:spPr>
          <a:xfrm>
            <a:off x="280300" y="790975"/>
            <a:ext cx="7806900" cy="42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50" y="873800"/>
            <a:ext cx="7806901" cy="27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"/>
          <p:cNvSpPr txBox="1">
            <a:spLocks noGrp="1"/>
          </p:cNvSpPr>
          <p:nvPr>
            <p:ph type="title"/>
          </p:nvPr>
        </p:nvSpPr>
        <p:spPr>
          <a:xfrm>
            <a:off x="475225" y="0"/>
            <a:ext cx="7859100" cy="11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Harini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Document similarity using LSA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/>
              <a:t> </a:t>
            </a:r>
            <a:endParaRPr sz="1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0"/>
          <p:cNvSpPr txBox="1">
            <a:spLocks noGrp="1"/>
          </p:cNvSpPr>
          <p:nvPr>
            <p:ph type="body" idx="1"/>
          </p:nvPr>
        </p:nvSpPr>
        <p:spPr>
          <a:xfrm>
            <a:off x="335450" y="719800"/>
            <a:ext cx="8040600" cy="48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similarity between two documents is a function of the angle between their vectors in the term vector space.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Here we are using the LSA matrix to get the similarity between the documents.</a:t>
            </a:r>
            <a:endParaRPr/>
          </a:p>
        </p:txBody>
      </p:sp>
      <p:pic>
        <p:nvPicPr>
          <p:cNvPr id="327" name="Google Shape;3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50" y="1235000"/>
            <a:ext cx="7757399" cy="13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 txBox="1">
            <a:spLocks noGrp="1"/>
          </p:cNvSpPr>
          <p:nvPr>
            <p:ph type="body" idx="1"/>
          </p:nvPr>
        </p:nvSpPr>
        <p:spPr>
          <a:xfrm>
            <a:off x="378875" y="344425"/>
            <a:ext cx="7955400" cy="45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3" name="Google Shape;3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100" y="1136625"/>
            <a:ext cx="6306800" cy="36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1206</Words>
  <Application>Microsoft Office PowerPoint</Application>
  <PresentationFormat>On-screen Show (16:9)</PresentationFormat>
  <Paragraphs>176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Nunito</vt:lpstr>
      <vt:lpstr>Arial</vt:lpstr>
      <vt:lpstr>Maven Pro</vt:lpstr>
      <vt:lpstr>Times New Roman</vt:lpstr>
      <vt:lpstr>Roboto</vt:lpstr>
      <vt:lpstr>Momentum</vt:lpstr>
      <vt:lpstr>PodKnow:  Machine Learning</vt:lpstr>
      <vt:lpstr>Tasks Breakdown</vt:lpstr>
      <vt:lpstr>Tasks Breakdown </vt:lpstr>
      <vt:lpstr>Harini Using LSA for topic modelling </vt:lpstr>
      <vt:lpstr>Harini LSA Model  </vt:lpstr>
      <vt:lpstr>Harini: SVD on the results of LSA</vt:lpstr>
      <vt:lpstr>Harini: Results of LSA </vt:lpstr>
      <vt:lpstr>Harini Document similarity using LSA    </vt:lpstr>
      <vt:lpstr>PowerPoint Presentation</vt:lpstr>
      <vt:lpstr>Christopher T1 - Goals of Machine Learning / Analysis </vt:lpstr>
      <vt:lpstr>Christopher T2 - Question </vt:lpstr>
      <vt:lpstr>Christopher T3.1 - Describe the Method </vt:lpstr>
      <vt:lpstr>Christopher T3.2 - Outcomes/Results (Example: MFCEO Podcast) </vt:lpstr>
      <vt:lpstr>Christopher T3.2 - Outcomes/Results (Example: MFCEO Podcast) </vt:lpstr>
      <vt:lpstr>Christopher T3.2 - Outcomes/Results </vt:lpstr>
      <vt:lpstr>Jeremy T1 - Establishment of Machine Learning Goals </vt:lpstr>
      <vt:lpstr>Jeremy T2 - Formulate the Question </vt:lpstr>
      <vt:lpstr>Jeremy T 3.1 - Describe the Method  </vt:lpstr>
      <vt:lpstr>Jeremy T 3.2 - Description of the results/outcomes  </vt:lpstr>
      <vt:lpstr>Jeremy T 3.2 - Description of the results/outcomes (MFCEO podcast) </vt:lpstr>
      <vt:lpstr>Jeremy T 3.2 - Description of the results/outcomes  </vt:lpstr>
      <vt:lpstr>Jamie Predicting Confidence Scores based on Word Count </vt:lpstr>
      <vt:lpstr>Jamie Training </vt:lpstr>
      <vt:lpstr>Jamie Testing using Random Forest Regression </vt:lpstr>
      <vt:lpstr>Vincent</vt:lpstr>
      <vt:lpstr>Vincent</vt:lpstr>
      <vt:lpstr>Vincent</vt:lpstr>
      <vt:lpstr>Vincent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PodKnow:  Machine Learning</dc:title>
  <cp:lastModifiedBy>Jeremy P Hudson</cp:lastModifiedBy>
  <cp:revision>1</cp:revision>
  <dcterms:modified xsi:type="dcterms:W3CDTF">2019-12-03T17:16:27Z</dcterms:modified>
</cp:coreProperties>
</file>